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Play"/>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CE1F2A-1A67-4A80-9DFE-78518CADD86C}">
  <a:tblStyle styleId="{89CE1F2A-1A67-4A80-9DFE-78518CADD86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C79E0AB-849B-4D5A-A359-D7B4E196B37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regular.fntdata"/><Relationship Id="rId25" Type="http://schemas.openxmlformats.org/officeDocument/2006/relationships/slide" Target="slides/slide19.xml"/><Relationship Id="rId27" Type="http://schemas.openxmlformats.org/officeDocument/2006/relationships/font" Target="fonts/Pl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2751a13d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2751a13d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2751a13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2751a13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2751a13d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2751a13d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2751a13d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2751a13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2751a13d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f2751a13d0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2751a13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2751a13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2751a13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2751a13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2410e371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f2410e371d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2410e371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2410e371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2751a13d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f2751a13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2410e371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f2410e371d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2410e37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f2410e371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2410e37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f2410e371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2751a13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2751a13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2751a13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2751a13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2751a13d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f2751a13d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2410e371d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f2410e371d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2751a13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2751a13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2751a13d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2751a13d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l.acm.org/toc/cgip/1987/37/3" TargetMode="External"/><Relationship Id="rId4" Type="http://schemas.openxmlformats.org/officeDocument/2006/relationships/hyperlink" Target="https://doi.org/10.1016/0734-189X(87)90045-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gif"/><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65650" y="1956875"/>
            <a:ext cx="5012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Department of Computer Engineering</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TERNA ENGINEERING COLLEGE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Nerul (W), Navi Mumbai 400706</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REVIEW - I  PRESENTATION</a:t>
            </a:r>
            <a:endParaRPr b="1">
              <a:solidFill>
                <a:schemeClr val="dk1"/>
              </a:solidFill>
              <a:latin typeface="Play"/>
              <a:ea typeface="Play"/>
              <a:cs typeface="Play"/>
              <a:sym typeface="Play"/>
            </a:endParaRPr>
          </a:p>
          <a:p>
            <a:pPr indent="0" lvl="0" marL="0" rtl="0" algn="ctr">
              <a:spcBef>
                <a:spcPts val="0"/>
              </a:spcBef>
              <a:spcAft>
                <a:spcPts val="0"/>
              </a:spcAft>
              <a:buNone/>
            </a:pPr>
            <a:br>
              <a:rPr b="1" lang="en-GB">
                <a:solidFill>
                  <a:srgbClr val="FF0000"/>
                </a:solidFill>
                <a:latin typeface="Play"/>
                <a:ea typeface="Play"/>
                <a:cs typeface="Play"/>
                <a:sym typeface="Play"/>
              </a:rPr>
            </a:br>
            <a:r>
              <a:rPr b="1" lang="en-GB">
                <a:solidFill>
                  <a:srgbClr val="FF0000"/>
                </a:solidFill>
                <a:latin typeface="Play"/>
                <a:ea typeface="Play"/>
                <a:cs typeface="Play"/>
                <a:sym typeface="Play"/>
              </a:rPr>
              <a:t>Group ID: PHI – CS 73</a:t>
            </a:r>
            <a:endParaRPr b="1">
              <a:solidFill>
                <a:srgbClr val="FF0000"/>
              </a:solidFill>
              <a:latin typeface="Play"/>
              <a:ea typeface="Play"/>
              <a:cs typeface="Play"/>
              <a:sym typeface="Play"/>
            </a:endParaRPr>
          </a:p>
        </p:txBody>
      </p:sp>
      <p:pic>
        <p:nvPicPr>
          <p:cNvPr descr="https://lh5.googleusercontent.com/j7Ls_vbKtRxdnDBfbOpGURj9YiFopNGdIM6Kni8LFjJLkuL-dM0u-OU7bkvXbXWzmEWvRtQd51iRQ1Yk-NqjoD2KnvMnPYR6_q5f0vpAIrOpnxWE3ssO6KqdsyWHpN5H2z-y_y_cfDKt7876sA" id="55" name="Google Shape;55;p13"/>
          <p:cNvPicPr preferRelativeResize="0"/>
          <p:nvPr/>
        </p:nvPicPr>
        <p:blipFill rotWithShape="1">
          <a:blip r:embed="rId3">
            <a:alphaModFix/>
          </a:blip>
          <a:srcRect b="0" l="0" r="0" t="0"/>
          <a:stretch/>
        </p:blipFill>
        <p:spPr>
          <a:xfrm>
            <a:off x="155520" y="81745"/>
            <a:ext cx="1709654" cy="1010680"/>
          </a:xfrm>
          <a:prstGeom prst="rect">
            <a:avLst/>
          </a:prstGeom>
          <a:noFill/>
          <a:ln>
            <a:noFill/>
          </a:ln>
        </p:spPr>
      </p:pic>
      <p:sp>
        <p:nvSpPr>
          <p:cNvPr id="56" name="Google Shape;56;p13"/>
          <p:cNvSpPr txBox="1"/>
          <p:nvPr/>
        </p:nvSpPr>
        <p:spPr>
          <a:xfrm>
            <a:off x="155525" y="3945050"/>
            <a:ext cx="30615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Under the Guidance of :</a:t>
            </a:r>
            <a:br>
              <a:rPr i="0" lang="en-GB" u="none" cap="none" strike="noStrike">
                <a:solidFill>
                  <a:schemeClr val="dk1"/>
                </a:solidFill>
                <a:latin typeface="Play"/>
                <a:ea typeface="Play"/>
                <a:cs typeface="Play"/>
                <a:sym typeface="Play"/>
              </a:rPr>
            </a:br>
            <a:r>
              <a:rPr i="0" lang="en-GB" u="none" cap="none" strike="noStrike">
                <a:solidFill>
                  <a:schemeClr val="dk1"/>
                </a:solidFill>
                <a:latin typeface="Play"/>
                <a:ea typeface="Play"/>
                <a:cs typeface="Play"/>
                <a:sym typeface="Play"/>
              </a:rPr>
              <a:t>Prof. </a:t>
            </a:r>
            <a:r>
              <a:rPr lang="en-GB">
                <a:solidFill>
                  <a:schemeClr val="dk1"/>
                </a:solidFill>
                <a:latin typeface="Play"/>
                <a:ea typeface="Play"/>
                <a:cs typeface="Play"/>
                <a:sym typeface="Play"/>
              </a:rPr>
              <a:t>Randeep Kaur Kahlon</a:t>
            </a:r>
            <a:endParaRPr i="0" u="none" cap="none" strike="noStrike">
              <a:solidFill>
                <a:schemeClr val="dk1"/>
              </a:solidFill>
              <a:latin typeface="Play"/>
              <a:ea typeface="Play"/>
              <a:cs typeface="Play"/>
              <a:sym typeface="Play"/>
            </a:endParaRPr>
          </a:p>
        </p:txBody>
      </p:sp>
      <p:sp>
        <p:nvSpPr>
          <p:cNvPr id="57" name="Google Shape;57;p13"/>
          <p:cNvSpPr txBox="1"/>
          <p:nvPr/>
        </p:nvSpPr>
        <p:spPr>
          <a:xfrm>
            <a:off x="5982475" y="3945050"/>
            <a:ext cx="15150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  </a:t>
            </a:r>
            <a:r>
              <a:rPr lang="en-GB">
                <a:solidFill>
                  <a:schemeClr val="dk1"/>
                </a:solidFill>
                <a:latin typeface="Play"/>
                <a:ea typeface="Play"/>
                <a:cs typeface="Play"/>
                <a:sym typeface="Play"/>
              </a:rPr>
              <a:t>Amey Thakur</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Hasan Rizvi</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Mega Satish</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Ajay Davare</a:t>
            </a:r>
            <a:endParaRPr i="0" u="none" cap="none" strike="noStrike">
              <a:solidFill>
                <a:schemeClr val="dk1"/>
              </a:solidFill>
              <a:latin typeface="Play"/>
              <a:ea typeface="Play"/>
              <a:cs typeface="Play"/>
              <a:sym typeface="Play"/>
            </a:endParaRPr>
          </a:p>
        </p:txBody>
      </p:sp>
      <p:sp>
        <p:nvSpPr>
          <p:cNvPr id="58" name="Google Shape;58;p13"/>
          <p:cNvSpPr txBox="1"/>
          <p:nvPr/>
        </p:nvSpPr>
        <p:spPr>
          <a:xfrm>
            <a:off x="5955325" y="3481600"/>
            <a:ext cx="15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Play"/>
                <a:ea typeface="Play"/>
                <a:cs typeface="Play"/>
                <a:sym typeface="Play"/>
              </a:rPr>
              <a:t>Group Members:    </a:t>
            </a:r>
            <a:endParaRPr/>
          </a:p>
        </p:txBody>
      </p:sp>
      <p:sp>
        <p:nvSpPr>
          <p:cNvPr id="59" name="Google Shape;59;p13"/>
          <p:cNvSpPr txBox="1"/>
          <p:nvPr/>
        </p:nvSpPr>
        <p:spPr>
          <a:xfrm>
            <a:off x="7780700" y="3945050"/>
            <a:ext cx="8697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B-50</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B-51</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B-58</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B-01</a:t>
            </a:r>
            <a:endParaRPr>
              <a:solidFill>
                <a:schemeClr val="dk1"/>
              </a:solidFill>
              <a:latin typeface="Play"/>
              <a:ea typeface="Play"/>
              <a:cs typeface="Play"/>
              <a:sym typeface="Play"/>
            </a:endParaRPr>
          </a:p>
        </p:txBody>
      </p:sp>
      <p:sp>
        <p:nvSpPr>
          <p:cNvPr id="60" name="Google Shape;60;p13"/>
          <p:cNvSpPr txBox="1"/>
          <p:nvPr>
            <p:ph idx="4294967295" type="ctrTitle"/>
          </p:nvPr>
        </p:nvSpPr>
        <p:spPr>
          <a:xfrm>
            <a:off x="246250" y="1846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QUADTREE VISUALIZER</a:t>
            </a:r>
            <a:endParaRPr b="1" sz="3000">
              <a:solidFill>
                <a:srgbClr val="FF0000"/>
              </a:solidFill>
              <a:latin typeface="Play"/>
              <a:ea typeface="Play"/>
              <a:cs typeface="Play"/>
              <a:sym typeface="Play"/>
            </a:endParaRPr>
          </a:p>
        </p:txBody>
      </p:sp>
      <p:sp>
        <p:nvSpPr>
          <p:cNvPr id="61" name="Google Shape;61;p13"/>
          <p:cNvSpPr txBox="1"/>
          <p:nvPr/>
        </p:nvSpPr>
        <p:spPr>
          <a:xfrm>
            <a:off x="334500" y="11591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9" name="Google Shape;129;p22"/>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30" name="Google Shape;130;p22"/>
          <p:cNvCxnSpPr>
            <a:stCxn id="128" idx="2"/>
            <a:endCxn id="12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31" name="Google Shape;131;p22"/>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32" name="Google Shape;132;p22"/>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33" name="Google Shape;133;p22"/>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39" name="Google Shape;139;p23"/>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40" name="Google Shape;140;p23"/>
          <p:cNvCxnSpPr>
            <a:stCxn id="138" idx="2"/>
            <a:endCxn id="13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41" name="Google Shape;141;p23"/>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43" name="Google Shape;143;p23"/>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44" name="Google Shape;144;p23"/>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45" name="Google Shape;145;p23"/>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51" name="Google Shape;151;p24"/>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52" name="Google Shape;152;p24"/>
          <p:cNvCxnSpPr>
            <a:stCxn id="150" idx="2"/>
            <a:endCxn id="151"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53" name="Google Shape;153;p24"/>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54" name="Google Shape;154;p24"/>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55" name="Google Shape;155;p24"/>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56" name="Google Shape;156;p24"/>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57" name="Google Shape;157;p24"/>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pic>
        <p:nvPicPr>
          <p:cNvPr id="158" name="Google Shape;158;p24"/>
          <p:cNvPicPr preferRelativeResize="0"/>
          <p:nvPr/>
        </p:nvPicPr>
        <p:blipFill>
          <a:blip r:embed="rId6">
            <a:alphaModFix/>
          </a:blip>
          <a:stretch>
            <a:fillRect/>
          </a:stretch>
        </p:blipFill>
        <p:spPr>
          <a:xfrm>
            <a:off x="3932200" y="152400"/>
            <a:ext cx="4830725" cy="4822771"/>
          </a:xfrm>
          <a:prstGeom prst="rect">
            <a:avLst/>
          </a:prstGeom>
          <a:noFill/>
          <a:ln cap="flat" cmpd="sng" w="9525">
            <a:solidFill>
              <a:schemeClr val="dk1"/>
            </a:solidFill>
            <a:prstDash val="solid"/>
            <a:round/>
            <a:headEnd len="sm" w="sm" type="none"/>
            <a:tailEnd len="sm" w="sm" type="none"/>
          </a:ln>
        </p:spPr>
      </p:pic>
      <p:sp>
        <p:nvSpPr>
          <p:cNvPr id="159" name="Google Shape;159;p24"/>
          <p:cNvSpPr txBox="1"/>
          <p:nvPr/>
        </p:nvSpPr>
        <p:spPr>
          <a:xfrm>
            <a:off x="311375" y="35152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Group Identical Blocks </a:t>
            </a:r>
            <a:endParaRPr b="1">
              <a:solidFill>
                <a:srgbClr val="FF0000"/>
              </a:solidFill>
              <a:latin typeface="Play"/>
              <a:ea typeface="Play"/>
              <a:cs typeface="Play"/>
              <a:sym typeface="Play"/>
            </a:endParaRPr>
          </a:p>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to get regions</a:t>
            </a:r>
            <a:endParaRPr b="1">
              <a:solidFill>
                <a:srgbClr val="FF0000"/>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LIMITATIONS OF QUADTREE</a:t>
            </a:r>
            <a:endParaRPr b="1" i="0" sz="2000" u="none" cap="none" strike="noStrike">
              <a:solidFill>
                <a:srgbClr val="FF0000"/>
              </a:solidFill>
              <a:latin typeface="Play"/>
              <a:ea typeface="Play"/>
              <a:cs typeface="Play"/>
              <a:sym typeface="Play"/>
            </a:endParaRPr>
          </a:p>
        </p:txBody>
      </p:sp>
      <p:sp>
        <p:nvSpPr>
          <p:cNvPr id="165" name="Google Shape;165;p25"/>
          <p:cNvSpPr txBox="1"/>
          <p:nvPr/>
        </p:nvSpPr>
        <p:spPr>
          <a:xfrm>
            <a:off x="4665000" y="991300"/>
            <a:ext cx="4208400" cy="39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main disadvantage of quadtrees is that it is almost impossible to compare two images that differ only in rotation or translation. This is because the quadtree representation of such images will be so totally different.</a:t>
            </a:r>
            <a:endParaRPr>
              <a:solidFill>
                <a:schemeClr val="dk1"/>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algorithms available for rotation of an image are restricted to rotations of 90 degrees (or </a:t>
            </a:r>
            <a:r>
              <a:rPr lang="en-GB">
                <a:solidFill>
                  <a:schemeClr val="dk1"/>
                </a:solidFill>
                <a:latin typeface="Play"/>
                <a:ea typeface="Play"/>
                <a:cs typeface="Play"/>
                <a:sym typeface="Play"/>
              </a:rPr>
              <a:t>m</a:t>
            </a:r>
            <a:r>
              <a:rPr lang="en-GB">
                <a:solidFill>
                  <a:schemeClr val="dk1"/>
                </a:solidFill>
                <a:latin typeface="Play"/>
                <a:ea typeface="Play"/>
                <a:cs typeface="Play"/>
                <a:sym typeface="Play"/>
              </a:rPr>
              <a:t>ultiples thereof). No other rotation is available, nor is there a facility for translation</a:t>
            </a:r>
            <a:r>
              <a:rPr lang="en-GB">
                <a:solidFill>
                  <a:schemeClr val="dk1"/>
                </a:solidFill>
                <a:latin typeface="Play"/>
                <a:ea typeface="Play"/>
                <a:cs typeface="Play"/>
                <a:sym typeface="Play"/>
              </a:rPr>
              <a:t>.</a:t>
            </a:r>
            <a:endParaRPr>
              <a:solidFill>
                <a:schemeClr val="dk1"/>
              </a:solidFill>
              <a:latin typeface="Play"/>
              <a:ea typeface="Play"/>
              <a:cs typeface="Play"/>
              <a:sym typeface="Play"/>
            </a:endParaRPr>
          </a:p>
        </p:txBody>
      </p:sp>
      <p:pic>
        <p:nvPicPr>
          <p:cNvPr id="166" name="Google Shape;166;p25"/>
          <p:cNvPicPr preferRelativeResize="0"/>
          <p:nvPr/>
        </p:nvPicPr>
        <p:blipFill>
          <a:blip r:embed="rId3">
            <a:alphaModFix/>
          </a:blip>
          <a:stretch>
            <a:fillRect/>
          </a:stretch>
        </p:blipFill>
        <p:spPr>
          <a:xfrm>
            <a:off x="271200" y="2638125"/>
            <a:ext cx="1871746" cy="2309575"/>
          </a:xfrm>
          <a:prstGeom prst="rect">
            <a:avLst/>
          </a:prstGeom>
          <a:noFill/>
          <a:ln>
            <a:noFill/>
          </a:ln>
        </p:spPr>
      </p:pic>
      <p:pic>
        <p:nvPicPr>
          <p:cNvPr id="167" name="Google Shape;167;p25"/>
          <p:cNvPicPr preferRelativeResize="0"/>
          <p:nvPr/>
        </p:nvPicPr>
        <p:blipFill rotWithShape="1">
          <a:blip r:embed="rId4">
            <a:alphaModFix/>
          </a:blip>
          <a:srcRect b="0" l="2780" r="-2780" t="0"/>
          <a:stretch/>
        </p:blipFill>
        <p:spPr>
          <a:xfrm>
            <a:off x="2303325" y="999825"/>
            <a:ext cx="2019300" cy="1638300"/>
          </a:xfrm>
          <a:prstGeom prst="rect">
            <a:avLst/>
          </a:prstGeom>
          <a:noFill/>
          <a:ln>
            <a:noFill/>
          </a:ln>
        </p:spPr>
      </p:pic>
      <p:sp>
        <p:nvSpPr>
          <p:cNvPr id="168" name="Google Shape;168;p25"/>
          <p:cNvSpPr txBox="1"/>
          <p:nvPr/>
        </p:nvSpPr>
        <p:spPr>
          <a:xfrm>
            <a:off x="271200" y="1572688"/>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First Image</a:t>
            </a:r>
            <a:endParaRPr>
              <a:solidFill>
                <a:schemeClr val="dk1"/>
              </a:solidFill>
              <a:latin typeface="Play"/>
              <a:ea typeface="Play"/>
              <a:cs typeface="Play"/>
              <a:sym typeface="Play"/>
            </a:endParaRPr>
          </a:p>
        </p:txBody>
      </p:sp>
      <p:cxnSp>
        <p:nvCxnSpPr>
          <p:cNvPr id="169" name="Google Shape;169;p25"/>
          <p:cNvCxnSpPr>
            <a:stCxn id="168" idx="3"/>
            <a:endCxn id="167" idx="1"/>
          </p:cNvCxnSpPr>
          <p:nvPr/>
        </p:nvCxnSpPr>
        <p:spPr>
          <a:xfrm>
            <a:off x="1645800" y="1818988"/>
            <a:ext cx="657600" cy="0"/>
          </a:xfrm>
          <a:prstGeom prst="straightConnector1">
            <a:avLst/>
          </a:prstGeom>
          <a:noFill/>
          <a:ln cap="flat" cmpd="sng" w="9525">
            <a:solidFill>
              <a:schemeClr val="dk1"/>
            </a:solidFill>
            <a:prstDash val="solid"/>
            <a:round/>
            <a:headEnd len="med" w="med" type="none"/>
            <a:tailEnd len="med" w="med" type="triangle"/>
          </a:ln>
        </p:spPr>
      </p:cxnSp>
      <p:sp>
        <p:nvSpPr>
          <p:cNvPr id="170" name="Google Shape;170;p25"/>
          <p:cNvSpPr txBox="1"/>
          <p:nvPr/>
        </p:nvSpPr>
        <p:spPr>
          <a:xfrm>
            <a:off x="2948025" y="3546613"/>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Rotated</a:t>
            </a:r>
            <a:r>
              <a:rPr lang="en-GB">
                <a:solidFill>
                  <a:schemeClr val="dk1"/>
                </a:solidFill>
                <a:latin typeface="Play"/>
                <a:ea typeface="Play"/>
                <a:cs typeface="Play"/>
                <a:sym typeface="Play"/>
              </a:rPr>
              <a:t> Image</a:t>
            </a:r>
            <a:endParaRPr>
              <a:solidFill>
                <a:schemeClr val="dk1"/>
              </a:solidFill>
              <a:latin typeface="Play"/>
              <a:ea typeface="Play"/>
              <a:cs typeface="Play"/>
              <a:sym typeface="Play"/>
            </a:endParaRPr>
          </a:p>
        </p:txBody>
      </p:sp>
      <p:cxnSp>
        <p:nvCxnSpPr>
          <p:cNvPr id="171" name="Google Shape;171;p25"/>
          <p:cNvCxnSpPr>
            <a:stCxn id="170" idx="1"/>
            <a:endCxn id="166" idx="3"/>
          </p:cNvCxnSpPr>
          <p:nvPr/>
        </p:nvCxnSpPr>
        <p:spPr>
          <a:xfrm rot="10800000">
            <a:off x="2142825" y="3792913"/>
            <a:ext cx="805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nvSpPr>
        <p:spPr>
          <a:xfrm>
            <a:off x="271200" y="897775"/>
            <a:ext cx="8602200" cy="1674000"/>
          </a:xfrm>
          <a:prstGeom prst="rect">
            <a:avLst/>
          </a:prstGeom>
          <a:noFill/>
          <a:ln>
            <a:noFill/>
          </a:ln>
        </p:spPr>
        <p:txBody>
          <a:bodyPr anchorCtr="0" anchor="ctr" bIns="91425" lIns="91425" spcFirstLastPara="1" rIns="91425" wrap="square" tIns="91425">
            <a:noAutofit/>
          </a:bodyPr>
          <a:lstStyle/>
          <a:p>
            <a:pPr indent="-317500" lvl="0" marL="1828800" rtl="0" algn="just">
              <a:lnSpc>
                <a:spcPct val="150000"/>
              </a:lnSpc>
              <a:spcBef>
                <a:spcPts val="300"/>
              </a:spcBef>
              <a:spcAft>
                <a:spcPts val="0"/>
              </a:spcAft>
              <a:buClr>
                <a:schemeClr val="dk1"/>
              </a:buClr>
              <a:buSzPts val="1400"/>
              <a:buFont typeface="Play"/>
              <a:buChar char="➔"/>
            </a:pPr>
            <a:r>
              <a:rPr lang="en-GB">
                <a:solidFill>
                  <a:schemeClr val="dk1"/>
                </a:solidFill>
                <a:latin typeface="Play"/>
                <a:ea typeface="Play"/>
                <a:cs typeface="Play"/>
                <a:sym typeface="Play"/>
              </a:rPr>
              <a:t>Computer Graphics, Games, Movies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Computer Vision, CAD, </a:t>
            </a:r>
            <a:r>
              <a:rPr lang="en-GB">
                <a:solidFill>
                  <a:schemeClr val="dk1"/>
                </a:solidFill>
                <a:latin typeface="Play"/>
                <a:ea typeface="Play"/>
                <a:cs typeface="Play"/>
                <a:sym typeface="Play"/>
              </a:rPr>
              <a:t>Street</a:t>
            </a:r>
            <a:r>
              <a:rPr lang="en-GB">
                <a:solidFill>
                  <a:schemeClr val="dk1"/>
                </a:solidFill>
                <a:latin typeface="Play"/>
                <a:ea typeface="Play"/>
                <a:cs typeface="Play"/>
                <a:sym typeface="Play"/>
              </a:rPr>
              <a:t> Maps (Google Maps/Google Earth)</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Human-Computer Interface Design (Windowing Systems)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Virtual Reality</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Visualization (Graphing Complex Functions)</a:t>
            </a:r>
            <a:endParaRPr>
              <a:solidFill>
                <a:schemeClr val="dk1"/>
              </a:solidFill>
              <a:latin typeface="Play"/>
              <a:ea typeface="Play"/>
              <a:cs typeface="Play"/>
              <a:sym typeface="Play"/>
            </a:endParaRPr>
          </a:p>
        </p:txBody>
      </p:sp>
      <p:sp>
        <p:nvSpPr>
          <p:cNvPr id="177" name="Google Shape;177;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APPLICATIONS OF QUADTREE DATA STRUCTURE</a:t>
            </a:r>
            <a:endParaRPr b="1" i="0" sz="2000" u="none" cap="none" strike="noStrike">
              <a:solidFill>
                <a:srgbClr val="FF0000"/>
              </a:solidFill>
              <a:latin typeface="Play"/>
              <a:ea typeface="Play"/>
              <a:cs typeface="Play"/>
              <a:sym typeface="Play"/>
            </a:endParaRPr>
          </a:p>
        </p:txBody>
      </p:sp>
      <p:pic>
        <p:nvPicPr>
          <p:cNvPr id="178" name="Google Shape;178;p26"/>
          <p:cNvPicPr preferRelativeResize="0"/>
          <p:nvPr/>
        </p:nvPicPr>
        <p:blipFill>
          <a:blip r:embed="rId3">
            <a:alphaModFix/>
          </a:blip>
          <a:stretch>
            <a:fillRect/>
          </a:stretch>
        </p:blipFill>
        <p:spPr>
          <a:xfrm>
            <a:off x="3438538" y="2670625"/>
            <a:ext cx="2266925" cy="2266925"/>
          </a:xfrm>
          <a:prstGeom prst="rect">
            <a:avLst/>
          </a:prstGeom>
          <a:noFill/>
          <a:ln cap="flat" cmpd="sng" w="9525">
            <a:solidFill>
              <a:schemeClr val="dk1"/>
            </a:solidFill>
            <a:prstDash val="solid"/>
            <a:round/>
            <a:headEnd len="sm" w="sm" type="none"/>
            <a:tailEnd len="sm" w="sm" type="none"/>
          </a:ln>
        </p:spPr>
      </p:pic>
      <p:pic>
        <p:nvPicPr>
          <p:cNvPr id="179" name="Google Shape;179;p26"/>
          <p:cNvPicPr preferRelativeResize="0"/>
          <p:nvPr/>
        </p:nvPicPr>
        <p:blipFill rotWithShape="1">
          <a:blip r:embed="rId4">
            <a:alphaModFix/>
          </a:blip>
          <a:srcRect b="0" l="0" r="0" t="4479"/>
          <a:stretch/>
        </p:blipFill>
        <p:spPr>
          <a:xfrm>
            <a:off x="271200" y="2670625"/>
            <a:ext cx="2373183" cy="2266925"/>
          </a:xfrm>
          <a:prstGeom prst="rect">
            <a:avLst/>
          </a:prstGeom>
          <a:noFill/>
          <a:ln cap="flat" cmpd="sng" w="9525">
            <a:solidFill>
              <a:schemeClr val="dk1"/>
            </a:solidFill>
            <a:prstDash val="solid"/>
            <a:round/>
            <a:headEnd len="sm" w="sm" type="none"/>
            <a:tailEnd len="sm" w="sm" type="none"/>
          </a:ln>
        </p:spPr>
      </p:pic>
      <p:pic>
        <p:nvPicPr>
          <p:cNvPr id="180" name="Google Shape;180;p26"/>
          <p:cNvPicPr preferRelativeResize="0"/>
          <p:nvPr/>
        </p:nvPicPr>
        <p:blipFill>
          <a:blip r:embed="rId5">
            <a:alphaModFix/>
          </a:blip>
          <a:stretch>
            <a:fillRect/>
          </a:stretch>
        </p:blipFill>
        <p:spPr>
          <a:xfrm>
            <a:off x="6499625" y="2677296"/>
            <a:ext cx="2266899" cy="22535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THE BIG BANG MODEL</a:t>
            </a:r>
            <a:endParaRPr b="1" i="0" sz="2000" u="none" cap="none" strike="noStrike">
              <a:solidFill>
                <a:srgbClr val="FF0000"/>
              </a:solidFill>
              <a:latin typeface="Play"/>
              <a:ea typeface="Play"/>
              <a:cs typeface="Play"/>
              <a:sym typeface="Play"/>
            </a:endParaRPr>
          </a:p>
        </p:txBody>
      </p:sp>
      <p:pic>
        <p:nvPicPr>
          <p:cNvPr id="186" name="Google Shape;186;p27"/>
          <p:cNvPicPr preferRelativeResize="0"/>
          <p:nvPr/>
        </p:nvPicPr>
        <p:blipFill>
          <a:blip r:embed="rId3">
            <a:alphaModFix/>
          </a:blip>
          <a:stretch>
            <a:fillRect/>
          </a:stretch>
        </p:blipFill>
        <p:spPr>
          <a:xfrm>
            <a:off x="271200" y="1851150"/>
            <a:ext cx="2905994" cy="1933800"/>
          </a:xfrm>
          <a:prstGeom prst="rect">
            <a:avLst/>
          </a:prstGeom>
          <a:noFill/>
          <a:ln>
            <a:noFill/>
          </a:ln>
        </p:spPr>
      </p:pic>
      <p:sp>
        <p:nvSpPr>
          <p:cNvPr id="187" name="Google Shape;187;p27"/>
          <p:cNvSpPr txBox="1"/>
          <p:nvPr/>
        </p:nvSpPr>
        <p:spPr>
          <a:xfrm>
            <a:off x="3489450" y="14236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TIME</a:t>
            </a:r>
            <a:endParaRPr>
              <a:solidFill>
                <a:schemeClr val="dk1"/>
              </a:solidFill>
              <a:latin typeface="Play"/>
              <a:ea typeface="Play"/>
              <a:cs typeface="Play"/>
              <a:sym typeface="Play"/>
            </a:endParaRPr>
          </a:p>
        </p:txBody>
      </p:sp>
      <p:sp>
        <p:nvSpPr>
          <p:cNvPr id="188" name="Google Shape;188;p27"/>
          <p:cNvSpPr txBox="1"/>
          <p:nvPr/>
        </p:nvSpPr>
        <p:spPr>
          <a:xfrm>
            <a:off x="3489450" y="25717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EFFORTS</a:t>
            </a:r>
            <a:endParaRPr>
              <a:solidFill>
                <a:schemeClr val="dk1"/>
              </a:solidFill>
              <a:latin typeface="Play"/>
              <a:ea typeface="Play"/>
              <a:cs typeface="Play"/>
              <a:sym typeface="Play"/>
            </a:endParaRPr>
          </a:p>
        </p:txBody>
      </p:sp>
      <p:sp>
        <p:nvSpPr>
          <p:cNvPr id="189" name="Google Shape;189;p27"/>
          <p:cNvSpPr txBox="1"/>
          <p:nvPr/>
        </p:nvSpPr>
        <p:spPr>
          <a:xfrm>
            <a:off x="3489750" y="37198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RESOURCES</a:t>
            </a:r>
            <a:endParaRPr>
              <a:solidFill>
                <a:schemeClr val="dk1"/>
              </a:solidFill>
              <a:latin typeface="Play"/>
              <a:ea typeface="Play"/>
              <a:cs typeface="Play"/>
              <a:sym typeface="Play"/>
            </a:endParaRPr>
          </a:p>
        </p:txBody>
      </p:sp>
      <p:sp>
        <p:nvSpPr>
          <p:cNvPr id="190" name="Google Shape;190;p27"/>
          <p:cNvSpPr txBox="1"/>
          <p:nvPr/>
        </p:nvSpPr>
        <p:spPr>
          <a:xfrm>
            <a:off x="6379050" y="2434500"/>
            <a:ext cx="870000" cy="767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BIG BANG</a:t>
            </a:r>
            <a:endParaRPr>
              <a:solidFill>
                <a:schemeClr val="dk1"/>
              </a:solidFill>
              <a:latin typeface="Play"/>
              <a:ea typeface="Play"/>
              <a:cs typeface="Play"/>
              <a:sym typeface="Play"/>
            </a:endParaRPr>
          </a:p>
        </p:txBody>
      </p:sp>
      <p:cxnSp>
        <p:nvCxnSpPr>
          <p:cNvPr id="191" name="Google Shape;191;p27"/>
          <p:cNvCxnSpPr>
            <a:stCxn id="187" idx="3"/>
            <a:endCxn id="190" idx="1"/>
          </p:cNvCxnSpPr>
          <p:nvPr/>
        </p:nvCxnSpPr>
        <p:spPr>
          <a:xfrm>
            <a:off x="5153250" y="1669950"/>
            <a:ext cx="1225800" cy="1148100"/>
          </a:xfrm>
          <a:prstGeom prst="straightConnector1">
            <a:avLst/>
          </a:prstGeom>
          <a:noFill/>
          <a:ln cap="flat" cmpd="sng" w="9525">
            <a:solidFill>
              <a:schemeClr val="dk1"/>
            </a:solidFill>
            <a:prstDash val="solid"/>
            <a:round/>
            <a:headEnd len="med" w="med" type="none"/>
            <a:tailEnd len="med" w="med" type="triangle"/>
          </a:ln>
        </p:spPr>
      </p:cxnSp>
      <p:cxnSp>
        <p:nvCxnSpPr>
          <p:cNvPr id="192" name="Google Shape;192;p27"/>
          <p:cNvCxnSpPr>
            <a:stCxn id="189" idx="3"/>
            <a:endCxn id="190" idx="1"/>
          </p:cNvCxnSpPr>
          <p:nvPr/>
        </p:nvCxnSpPr>
        <p:spPr>
          <a:xfrm flipH="1" rot="10800000">
            <a:off x="5153550" y="2818050"/>
            <a:ext cx="1225500" cy="1148100"/>
          </a:xfrm>
          <a:prstGeom prst="straightConnector1">
            <a:avLst/>
          </a:prstGeom>
          <a:noFill/>
          <a:ln cap="flat" cmpd="sng" w="9525">
            <a:solidFill>
              <a:schemeClr val="dk1"/>
            </a:solidFill>
            <a:prstDash val="solid"/>
            <a:round/>
            <a:headEnd len="med" w="med" type="none"/>
            <a:tailEnd len="med" w="med" type="triangle"/>
          </a:ln>
        </p:spPr>
      </p:cxnSp>
      <p:cxnSp>
        <p:nvCxnSpPr>
          <p:cNvPr id="193" name="Google Shape;193;p27"/>
          <p:cNvCxnSpPr>
            <a:stCxn id="188" idx="3"/>
            <a:endCxn id="190" idx="1"/>
          </p:cNvCxnSpPr>
          <p:nvPr/>
        </p:nvCxnSpPr>
        <p:spPr>
          <a:xfrm>
            <a:off x="5153250" y="2818050"/>
            <a:ext cx="1225800" cy="0"/>
          </a:xfrm>
          <a:prstGeom prst="straightConnector1">
            <a:avLst/>
          </a:prstGeom>
          <a:noFill/>
          <a:ln cap="flat" cmpd="sng" w="9525">
            <a:solidFill>
              <a:schemeClr val="dk1"/>
            </a:solidFill>
            <a:prstDash val="solid"/>
            <a:round/>
            <a:headEnd len="med" w="med" type="none"/>
            <a:tailEnd len="med" w="med" type="triangle"/>
          </a:ln>
        </p:spPr>
      </p:cxnSp>
      <p:cxnSp>
        <p:nvCxnSpPr>
          <p:cNvPr id="194" name="Google Shape;194;p27"/>
          <p:cNvCxnSpPr>
            <a:stCxn id="190" idx="3"/>
            <a:endCxn id="195" idx="1"/>
          </p:cNvCxnSpPr>
          <p:nvPr/>
        </p:nvCxnSpPr>
        <p:spPr>
          <a:xfrm>
            <a:off x="7249050" y="2818050"/>
            <a:ext cx="503700" cy="0"/>
          </a:xfrm>
          <a:prstGeom prst="straightConnector1">
            <a:avLst/>
          </a:prstGeom>
          <a:noFill/>
          <a:ln cap="flat" cmpd="sng" w="9525">
            <a:solidFill>
              <a:schemeClr val="dk1"/>
            </a:solidFill>
            <a:prstDash val="solid"/>
            <a:round/>
            <a:headEnd len="med" w="med" type="none"/>
            <a:tailEnd len="med" w="med" type="triangle"/>
          </a:ln>
        </p:spPr>
      </p:cxnSp>
      <p:sp>
        <p:nvSpPr>
          <p:cNvPr id="195" name="Google Shape;195;p27"/>
          <p:cNvSpPr txBox="1"/>
          <p:nvPr/>
        </p:nvSpPr>
        <p:spPr>
          <a:xfrm>
            <a:off x="7752750" y="2323650"/>
            <a:ext cx="1225500" cy="988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QuadTree</a:t>
            </a:r>
            <a:endParaRPr b="1">
              <a:solidFill>
                <a:srgbClr val="FF0000"/>
              </a:solidFill>
              <a:latin typeface="Play"/>
              <a:ea typeface="Play"/>
              <a:cs typeface="Play"/>
              <a:sym typeface="Play"/>
            </a:endParaRPr>
          </a:p>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Library</a:t>
            </a:r>
            <a:endParaRPr b="1">
              <a:solidFill>
                <a:srgbClr val="FF0000"/>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TOOLS AND TECHNOLOGIES USED</a:t>
            </a:r>
            <a:endParaRPr b="1" i="0" sz="2000" u="none" cap="none" strike="noStrike">
              <a:solidFill>
                <a:srgbClr val="FF0000"/>
              </a:solidFill>
              <a:latin typeface="Play"/>
              <a:ea typeface="Play"/>
              <a:cs typeface="Play"/>
              <a:sym typeface="Play"/>
            </a:endParaRPr>
          </a:p>
        </p:txBody>
      </p:sp>
      <p:sp>
        <p:nvSpPr>
          <p:cNvPr id="201" name="Google Shape;201;p28"/>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TOOLS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GitHub Pages</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CMake</a:t>
            </a:r>
            <a:endParaRPr sz="1200">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Visual Studio Code</a:t>
            </a:r>
            <a:endParaRPr sz="1200">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TECHNOLOGIES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1" i="0" sz="1200" u="sng" cap="none" strike="noStrike">
              <a:solidFill>
                <a:schemeClr val="dk1"/>
              </a:solidFill>
              <a:latin typeface="Play"/>
              <a:ea typeface="Play"/>
              <a:cs typeface="Play"/>
              <a:sym typeface="Play"/>
            </a:endParaRPr>
          </a:p>
          <a:p>
            <a:pPr indent="-304800" lvl="0" marL="3657600" marR="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C/C++ Language</a:t>
            </a:r>
            <a:endParaRPr b="1" i="0" sz="1600" u="sng" cap="none" strike="noStrike">
              <a:solidFill>
                <a:schemeClr val="dk1"/>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PROJECT PLAN</a:t>
            </a:r>
            <a:endParaRPr b="1" i="0" sz="2000" u="none" cap="none" strike="noStrike">
              <a:solidFill>
                <a:srgbClr val="FF0000"/>
              </a:solidFill>
              <a:latin typeface="Play"/>
              <a:ea typeface="Play"/>
              <a:cs typeface="Play"/>
              <a:sym typeface="Play"/>
            </a:endParaRPr>
          </a:p>
        </p:txBody>
      </p:sp>
      <p:graphicFrame>
        <p:nvGraphicFramePr>
          <p:cNvPr id="207" name="Google Shape;207;p29"/>
          <p:cNvGraphicFramePr/>
          <p:nvPr/>
        </p:nvGraphicFramePr>
        <p:xfrm>
          <a:off x="270900" y="887560"/>
          <a:ext cx="3000000" cy="3000000"/>
        </p:xfrm>
        <a:graphic>
          <a:graphicData uri="http://schemas.openxmlformats.org/drawingml/2006/table">
            <a:tbl>
              <a:tblPr>
                <a:noFill/>
                <a:tableStyleId>{5C79E0AB-849B-4D5A-A359-D7B4E196B376}</a:tableStyleId>
              </a:tblPr>
              <a:tblGrid>
                <a:gridCol w="454950"/>
                <a:gridCol w="3846150"/>
                <a:gridCol w="2150550"/>
                <a:gridCol w="2150550"/>
              </a:tblGrid>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Task</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Start Date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End Date</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Object-Oriented Programming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17-09-2021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Design Patterns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3</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Learn how to use TinyXml</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4</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ADT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5</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the file format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6</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Get your hands on the pcf_ui library</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7</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the Drawing View Control of pcf_ui</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8</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Sequence diagram for your final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9</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Implement the Visualizer</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Design the architecture of the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12-02-2022</a:t>
                      </a:r>
                      <a:endParaRPr sz="1200">
                        <a:solidFill>
                          <a:schemeClr val="dk1"/>
                        </a:solidFill>
                        <a:latin typeface="Play"/>
                        <a:ea typeface="Play"/>
                        <a:cs typeface="Play"/>
                        <a:sym typeface="Play"/>
                      </a:endParaRPr>
                    </a:p>
                  </a:txBody>
                  <a:tcPr marT="91425" marB="91425"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213" name="Google Shape;213;p30"/>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Q. Cai and Y. Zhou, "A quadtree-based hierarchical clustering method for visualizing large point dataset," 2016 Sixth International Conference on Information Science and Technology (ICIST), 2016, pp. 372-375, doi: 10.1109/ICIST.2016.7483441.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“An effective way to represent quadtrees” Communications of the ACM, Volume 25, Issue 12, Dec 1982 pp 905–910, doi:10.1145/358728.358741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“Optimal quadtree construction algorithms” </a:t>
            </a:r>
            <a:r>
              <a:rPr lang="en-GB" sz="1200">
                <a:solidFill>
                  <a:schemeClr val="dk1"/>
                </a:solidFill>
                <a:uFill>
                  <a:noFill/>
                </a:uFill>
                <a:latin typeface="Play"/>
                <a:ea typeface="Play"/>
                <a:cs typeface="Play"/>
                <a:sym typeface="Play"/>
                <a:hlinkClick r:id="rId3">
                  <a:extLst>
                    <a:ext uri="{A12FA001-AC4F-418D-AE19-62706E023703}">
                      <ahyp:hlinkClr val="tx"/>
                    </a:ext>
                  </a:extLst>
                </a:hlinkClick>
              </a:rPr>
              <a:t>Computer Vision, Graphics, and Image Processing, Volume 37, Issue 3</a:t>
            </a:r>
            <a:r>
              <a:rPr lang="en-GB" sz="1200">
                <a:solidFill>
                  <a:schemeClr val="dk1"/>
                </a:solidFill>
                <a:latin typeface="Play"/>
                <a:ea typeface="Play"/>
                <a:cs typeface="Play"/>
                <a:sym typeface="Play"/>
              </a:rPr>
              <a:t>, March 1987, pp 402–419,  </a:t>
            </a:r>
            <a:r>
              <a:rPr lang="en-GB" sz="1200">
                <a:solidFill>
                  <a:schemeClr val="dk1"/>
                </a:solidFill>
                <a:uFill>
                  <a:noFill/>
                </a:uFill>
                <a:latin typeface="Play"/>
                <a:ea typeface="Play"/>
                <a:cs typeface="Play"/>
                <a:sym typeface="Play"/>
                <a:hlinkClick r:id="rId4">
                  <a:extLst>
                    <a:ext uri="{A12FA001-AC4F-418D-AE19-62706E023703}">
                      <ahyp:hlinkClr val="tx"/>
                    </a:ext>
                  </a:extLst>
                </a:hlinkClick>
              </a:rPr>
              <a:t>doi:10.1016/0734-189X(87)90045-4</a:t>
            </a:r>
            <a:endParaRPr sz="1200">
              <a:solidFill>
                <a:schemeClr val="accent5"/>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600">
                <a:solidFill>
                  <a:srgbClr val="FF0000"/>
                </a:solidFill>
                <a:latin typeface="Play"/>
                <a:ea typeface="Play"/>
                <a:cs typeface="Play"/>
                <a:sym typeface="Play"/>
              </a:rPr>
              <a:t>THANK YOU</a:t>
            </a:r>
            <a:endParaRPr b="1" sz="3600">
              <a:solidFill>
                <a:srgbClr val="FF0000"/>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0" y="6255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4000">
                <a:solidFill>
                  <a:srgbClr val="FF0000"/>
                </a:solidFill>
                <a:latin typeface="Play"/>
                <a:ea typeface="Play"/>
                <a:cs typeface="Play"/>
                <a:sym typeface="Play"/>
              </a:rPr>
              <a:t>QUADTREE VISUALIZER</a:t>
            </a:r>
            <a:endParaRPr b="1" sz="4000">
              <a:solidFill>
                <a:srgbClr val="FF0000"/>
              </a:solidFill>
              <a:latin typeface="Play"/>
              <a:ea typeface="Play"/>
              <a:cs typeface="Play"/>
              <a:sym typeface="Play"/>
            </a:endParaRPr>
          </a:p>
        </p:txBody>
      </p:sp>
      <p:sp>
        <p:nvSpPr>
          <p:cNvPr id="67" name="Google Shape;67;p14"/>
          <p:cNvSpPr txBox="1"/>
          <p:nvPr/>
        </p:nvSpPr>
        <p:spPr>
          <a:xfrm>
            <a:off x="334500" y="1897300"/>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
        <p:nvSpPr>
          <p:cNvPr id="68" name="Google Shape;68;p14"/>
          <p:cNvSpPr txBox="1"/>
          <p:nvPr/>
        </p:nvSpPr>
        <p:spPr>
          <a:xfrm>
            <a:off x="334500" y="2723150"/>
            <a:ext cx="8475000" cy="39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69" name="Google Shape;69;p14"/>
          <p:cNvGraphicFramePr/>
          <p:nvPr/>
        </p:nvGraphicFramePr>
        <p:xfrm>
          <a:off x="952500" y="3179385"/>
          <a:ext cx="3000000" cy="3000000"/>
        </p:xfrm>
        <a:graphic>
          <a:graphicData uri="http://schemas.openxmlformats.org/drawingml/2006/table">
            <a:tbl>
              <a:tblPr>
                <a:noFill/>
                <a:tableStyleId>{89CE1F2A-1A67-4A80-9DFE-78518CADD86C}</a:tableStyleId>
              </a:tblPr>
              <a:tblGrid>
                <a:gridCol w="2413000"/>
                <a:gridCol w="2413000"/>
                <a:gridCol w="2413000"/>
              </a:tblGrid>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AMEY THAKUR</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B-50</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TU3F1819127</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HASAN RIZVI</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TU3F1819130</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MEGA SATISH</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B-58</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TU3F1819139</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AJAY DAVARE</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TE COMPS B-01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200">
                          <a:solidFill>
                            <a:srgbClr val="FFFFFF"/>
                          </a:solidFill>
                          <a:latin typeface="Play"/>
                          <a:ea typeface="Play"/>
                          <a:cs typeface="Play"/>
                          <a:sym typeface="Play"/>
                        </a:rPr>
                        <a:t>TU3F1718006</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1078800" y="4164775"/>
            <a:ext cx="6986400" cy="684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An application capable of presenting a view of the QuadTree. </a:t>
            </a:r>
            <a:endParaRPr>
              <a:solidFill>
                <a:srgbClr val="F0F3F6"/>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Design and development of QuadTree view and data model.</a:t>
            </a:r>
            <a:endParaRPr i="0" u="none" cap="none" strike="noStrike">
              <a:solidFill>
                <a:srgbClr val="FFFFFF"/>
              </a:solidFill>
              <a:latin typeface="Play"/>
              <a:ea typeface="Play"/>
              <a:cs typeface="Play"/>
              <a:sym typeface="Play"/>
            </a:endParaRPr>
          </a:p>
        </p:txBody>
      </p:sp>
      <p:pic>
        <p:nvPicPr>
          <p:cNvPr id="75" name="Google Shape;75;p15"/>
          <p:cNvPicPr preferRelativeResize="0"/>
          <p:nvPr/>
        </p:nvPicPr>
        <p:blipFill>
          <a:blip r:embed="rId3">
            <a:alphaModFix/>
          </a:blip>
          <a:stretch>
            <a:fillRect/>
          </a:stretch>
        </p:blipFill>
        <p:spPr>
          <a:xfrm>
            <a:off x="730350" y="601025"/>
            <a:ext cx="3332225" cy="3332225"/>
          </a:xfrm>
          <a:prstGeom prst="rect">
            <a:avLst/>
          </a:prstGeom>
          <a:noFill/>
          <a:ln cap="flat" cmpd="sng" w="9525">
            <a:solidFill>
              <a:schemeClr val="dk1"/>
            </a:solidFill>
            <a:prstDash val="solid"/>
            <a:round/>
            <a:headEnd len="sm" w="sm" type="none"/>
            <a:tailEnd len="sm" w="sm" type="none"/>
          </a:ln>
        </p:spPr>
      </p:pic>
      <p:pic>
        <p:nvPicPr>
          <p:cNvPr id="76" name="Google Shape;76;p15"/>
          <p:cNvPicPr preferRelativeResize="0"/>
          <p:nvPr/>
        </p:nvPicPr>
        <p:blipFill>
          <a:blip r:embed="rId4">
            <a:alphaModFix/>
          </a:blip>
          <a:stretch>
            <a:fillRect/>
          </a:stretch>
        </p:blipFill>
        <p:spPr>
          <a:xfrm>
            <a:off x="5206125" y="601025"/>
            <a:ext cx="3332225" cy="333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E8EAED"/>
              </a:buClr>
              <a:buSzPts val="1400"/>
              <a:buFont typeface="Play"/>
              <a:buChar char="●"/>
            </a:pPr>
            <a:r>
              <a:rPr lang="en-GB">
                <a:solidFill>
                  <a:srgbClr val="E8EAED"/>
                </a:solidFill>
                <a:latin typeface="Play"/>
                <a:ea typeface="Play"/>
                <a:cs typeface="Play"/>
                <a:sym typeface="Play"/>
              </a:rPr>
              <a:t>Develop a program that can show a QuadTree view and data model architecture using a single global library.</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Many digital map applications have the need to present large quantities of precise point data on the map. Such data can be weather information, the population in towns, etc. With the development of Internet of Things, we expect such data will grow at a rapid pace. How to visualize such magnitude of data on mobile devices and web browsers becomes a problem. </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This project aims to build an efficient library for interactively visualizing such data, using a combination of grid-based clustering and hierarchical clustering, along with quadtree spatial indexing.</a:t>
            </a:r>
            <a:endParaRPr b="1" u="sng">
              <a:solidFill>
                <a:schemeClr val="dk1"/>
              </a:solidFill>
              <a:latin typeface="Play"/>
              <a:ea typeface="Play"/>
              <a:cs typeface="Play"/>
              <a:sym typeface="Play"/>
            </a:endParaRPr>
          </a:p>
        </p:txBody>
      </p:sp>
      <p:sp>
        <p:nvSpPr>
          <p:cNvPr id="82" name="Google Shape;82;p16"/>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latin typeface="Play"/>
                <a:ea typeface="Play"/>
                <a:cs typeface="Play"/>
                <a:sym typeface="Play"/>
              </a:rPr>
              <a:t>This project's objective is to provide a single global library that can be shared, reused, and readily accessed.</a:t>
            </a:r>
            <a:endParaRPr>
              <a:solidFill>
                <a:schemeClr val="dk1"/>
              </a:solidFill>
              <a:latin typeface="Play"/>
              <a:ea typeface="Play"/>
              <a:cs typeface="Play"/>
              <a:sym typeface="Play"/>
            </a:endParaRPr>
          </a:p>
          <a:p>
            <a:pPr indent="0" lvl="0" marL="0" rtl="0" algn="ctr">
              <a:lnSpc>
                <a:spcPct val="115000"/>
              </a:lnSpc>
              <a:spcBef>
                <a:spcPts val="0"/>
              </a:spcBef>
              <a:spcAft>
                <a:spcPts val="0"/>
              </a:spcAft>
              <a:buNone/>
            </a:pPr>
            <a:r>
              <a:t/>
            </a:r>
            <a:endParaRPr>
              <a:solidFill>
                <a:schemeClr val="dk1"/>
              </a:solidFill>
              <a:latin typeface="Play"/>
              <a:ea typeface="Play"/>
              <a:cs typeface="Play"/>
              <a:sym typeface="Play"/>
            </a:endParaRPr>
          </a:p>
          <a:p>
            <a:pPr indent="457200" lvl="0" marL="1371600" rtl="0" algn="just">
              <a:lnSpc>
                <a:spcPct val="115000"/>
              </a:lnSpc>
              <a:spcBef>
                <a:spcPts val="0"/>
              </a:spcBef>
              <a:spcAft>
                <a:spcPts val="0"/>
              </a:spcAft>
              <a:buNone/>
            </a:pPr>
            <a:r>
              <a:rPr lang="en-GB">
                <a:solidFill>
                  <a:schemeClr val="dk1"/>
                </a:solidFill>
                <a:latin typeface="Play"/>
                <a:ea typeface="Play"/>
                <a:cs typeface="Play"/>
                <a:sym typeface="Play"/>
              </a:rPr>
              <a:t>Quadtree aims to be:</a:t>
            </a:r>
            <a:endParaRPr>
              <a:solidFill>
                <a:schemeClr val="dk1"/>
              </a:solidFill>
              <a:latin typeface="Play"/>
              <a:ea typeface="Play"/>
              <a:cs typeface="Play"/>
              <a:sym typeface="Play"/>
            </a:endParaRPr>
          </a:p>
          <a:p>
            <a:pPr indent="-317500" lvl="0" marL="22860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Versatile (can be used in dynamic and static contexts)</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Simple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Lightweight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Easy to use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Fast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Header only</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Implemented with modern C/C++ features</a:t>
            </a:r>
            <a:endParaRPr b="1" u="sng">
              <a:solidFill>
                <a:schemeClr val="dk1"/>
              </a:solidFill>
              <a:latin typeface="Play"/>
              <a:ea typeface="Play"/>
              <a:cs typeface="Play"/>
              <a:sym typeface="Play"/>
            </a:endParaRPr>
          </a:p>
        </p:txBody>
      </p:sp>
      <p:sp>
        <p:nvSpPr>
          <p:cNvPr id="88" name="Google Shape;88;p17"/>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94" name="Google Shape;94;p18"/>
          <p:cNvSpPr txBox="1"/>
          <p:nvPr/>
        </p:nvSpPr>
        <p:spPr>
          <a:xfrm>
            <a:off x="1309225" y="944525"/>
            <a:ext cx="20388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QuadTree is dead!!</a:t>
            </a:r>
            <a:endParaRPr>
              <a:solidFill>
                <a:schemeClr val="dk1"/>
              </a:solidFill>
              <a:latin typeface="Play"/>
              <a:ea typeface="Play"/>
              <a:cs typeface="Play"/>
              <a:sym typeface="Play"/>
            </a:endParaRPr>
          </a:p>
        </p:txBody>
      </p:sp>
      <p:sp>
        <p:nvSpPr>
          <p:cNvPr id="95" name="Google Shape;95;p18"/>
          <p:cNvSpPr txBox="1"/>
          <p:nvPr/>
        </p:nvSpPr>
        <p:spPr>
          <a:xfrm>
            <a:off x="4339250" y="1084650"/>
            <a:ext cx="4534200" cy="258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TYPES </a:t>
            </a:r>
            <a:r>
              <a:rPr lang="en-GB">
                <a:solidFill>
                  <a:schemeClr val="dk1"/>
                </a:solidFill>
                <a:latin typeface="Play"/>
                <a:ea typeface="Play"/>
                <a:cs typeface="Play"/>
                <a:sym typeface="Play"/>
              </a:rPr>
              <a:t>– Point Quadtree, Edge Quadtree, Polygonal Map QuadTree.</a:t>
            </a:r>
            <a:endParaRPr>
              <a:solidFill>
                <a:srgbClr val="FFFFFF"/>
              </a:solidFill>
              <a:latin typeface="Play"/>
              <a:ea typeface="Play"/>
              <a:cs typeface="Play"/>
              <a:sym typeface="Play"/>
            </a:endParaRPr>
          </a:p>
          <a:p>
            <a:pPr indent="0" lvl="0" marL="0" rtl="0" algn="l">
              <a:lnSpc>
                <a:spcPct val="180000"/>
              </a:lnSpc>
              <a:spcBef>
                <a:spcPts val="500"/>
              </a:spcBef>
              <a:spcAft>
                <a:spcPts val="0"/>
              </a:spcAft>
              <a:buNone/>
            </a:pPr>
            <a:r>
              <a:rPr lang="en-GB">
                <a:solidFill>
                  <a:srgbClr val="FFFFFF"/>
                </a:solidFill>
                <a:latin typeface="Play"/>
                <a:ea typeface="Play"/>
                <a:cs typeface="Play"/>
                <a:sym typeface="Play"/>
              </a:rPr>
              <a:t>All forms of quadtrees share some common features:</a:t>
            </a:r>
            <a:endParaRPr>
              <a:solidFill>
                <a:srgbClr val="FFFFFF"/>
              </a:solidFill>
              <a:latin typeface="Play"/>
              <a:ea typeface="Play"/>
              <a:cs typeface="Play"/>
              <a:sym typeface="Play"/>
            </a:endParaRPr>
          </a:p>
          <a:p>
            <a:pPr indent="-317500" lvl="0" marL="457200" rtl="0" algn="l">
              <a:lnSpc>
                <a:spcPct val="115000"/>
              </a:lnSpc>
              <a:spcBef>
                <a:spcPts val="500"/>
              </a:spcBef>
              <a:spcAft>
                <a:spcPts val="0"/>
              </a:spcAft>
              <a:buClr>
                <a:srgbClr val="FFFFFF"/>
              </a:buClr>
              <a:buSzPts val="1400"/>
              <a:buFont typeface="Play"/>
              <a:buChar char="➔"/>
            </a:pPr>
            <a:r>
              <a:rPr lang="en-GB">
                <a:solidFill>
                  <a:srgbClr val="FFFFFF"/>
                </a:solidFill>
                <a:latin typeface="Play"/>
                <a:ea typeface="Play"/>
                <a:cs typeface="Play"/>
                <a:sym typeface="Play"/>
              </a:rPr>
              <a:t>They decompose space into adaptable cells.</a:t>
            </a:r>
            <a:endParaRPr>
              <a:solidFill>
                <a:srgbClr val="FFFFFF"/>
              </a:solidFill>
              <a:latin typeface="Play"/>
              <a:ea typeface="Play"/>
              <a:cs typeface="Play"/>
              <a:sym typeface="Play"/>
            </a:endParaRPr>
          </a:p>
          <a:p>
            <a:pPr indent="-317500" lvl="0" marL="4572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Each cell (or bucket) has a maximum capacity. When maximum capacity is reached, the bucket splits.</a:t>
            </a:r>
            <a:endParaRPr>
              <a:solidFill>
                <a:srgbClr val="FFFFFF"/>
              </a:solidFill>
              <a:latin typeface="Play"/>
              <a:ea typeface="Play"/>
              <a:cs typeface="Play"/>
              <a:sym typeface="Play"/>
            </a:endParaRPr>
          </a:p>
          <a:p>
            <a:pPr indent="-317500" lvl="0" marL="4572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tree directory follows the spatial decomposition of the quadtree.</a:t>
            </a:r>
            <a:endParaRPr>
              <a:solidFill>
                <a:srgbClr val="FFFFFF"/>
              </a:solidFill>
              <a:latin typeface="Play"/>
              <a:ea typeface="Play"/>
              <a:cs typeface="Play"/>
              <a:sym typeface="Play"/>
            </a:endParaRPr>
          </a:p>
        </p:txBody>
      </p:sp>
      <p:sp>
        <p:nvSpPr>
          <p:cNvPr id="96" name="Google Shape;96;p18"/>
          <p:cNvSpPr txBox="1"/>
          <p:nvPr/>
        </p:nvSpPr>
        <p:spPr>
          <a:xfrm>
            <a:off x="4339350" y="4170750"/>
            <a:ext cx="45342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Play"/>
                <a:ea typeface="Play"/>
                <a:cs typeface="Play"/>
                <a:sym typeface="Play"/>
              </a:rPr>
              <a:t>So to speak in layman’s term, A </a:t>
            </a:r>
            <a:r>
              <a:rPr i="1" lang="en-GB">
                <a:solidFill>
                  <a:schemeClr val="dk1"/>
                </a:solidFill>
                <a:latin typeface="Play"/>
                <a:ea typeface="Play"/>
                <a:cs typeface="Play"/>
                <a:sym typeface="Play"/>
              </a:rPr>
              <a:t>quadtree</a:t>
            </a:r>
            <a:r>
              <a:rPr lang="en-GB">
                <a:solidFill>
                  <a:schemeClr val="dk1"/>
                </a:solidFill>
                <a:latin typeface="Play"/>
                <a:ea typeface="Play"/>
                <a:cs typeface="Play"/>
                <a:sym typeface="Play"/>
              </a:rPr>
              <a:t> is a tree whose nodes either are leaves or have 4 children. The children are ordered 1, 2, 3, 4.</a:t>
            </a:r>
            <a:endParaRPr>
              <a:solidFill>
                <a:schemeClr val="dk1"/>
              </a:solidFill>
              <a:latin typeface="Play"/>
              <a:ea typeface="Play"/>
              <a:cs typeface="Play"/>
              <a:sym typeface="Play"/>
            </a:endParaRPr>
          </a:p>
        </p:txBody>
      </p:sp>
      <p:pic>
        <p:nvPicPr>
          <p:cNvPr id="97" name="Google Shape;97;p18"/>
          <p:cNvPicPr preferRelativeResize="0"/>
          <p:nvPr/>
        </p:nvPicPr>
        <p:blipFill>
          <a:blip r:embed="rId3">
            <a:alphaModFix/>
          </a:blip>
          <a:stretch>
            <a:fillRect/>
          </a:stretch>
        </p:blipFill>
        <p:spPr>
          <a:xfrm>
            <a:off x="875723" y="1568075"/>
            <a:ext cx="2905812" cy="2813800"/>
          </a:xfrm>
          <a:prstGeom prst="rect">
            <a:avLst/>
          </a:prstGeom>
          <a:noFill/>
          <a:ln cap="flat" cmpd="sng" w="9525">
            <a:solidFill>
              <a:schemeClr val="dk1"/>
            </a:solidFill>
            <a:prstDash val="solid"/>
            <a:round/>
            <a:headEnd len="sm" w="sm" type="none"/>
            <a:tailEnd len="sm" w="sm" type="none"/>
          </a:ln>
        </p:spPr>
      </p:pic>
      <p:sp>
        <p:nvSpPr>
          <p:cNvPr id="98" name="Google Shape;98;p18"/>
          <p:cNvSpPr txBox="1"/>
          <p:nvPr/>
        </p:nvSpPr>
        <p:spPr>
          <a:xfrm>
            <a:off x="1309225" y="4381875"/>
            <a:ext cx="20388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I’m Dead, Now What?</a:t>
            </a:r>
            <a:endParaRPr>
              <a:solidFill>
                <a:schemeClr val="dk1"/>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104" name="Google Shape;104;p19"/>
          <p:cNvSpPr txBox="1"/>
          <p:nvPr/>
        </p:nvSpPr>
        <p:spPr>
          <a:xfrm>
            <a:off x="271200" y="1553925"/>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What is QuadTree?</a:t>
            </a:r>
            <a:endParaRPr>
              <a:solidFill>
                <a:schemeClr val="dk1"/>
              </a:solidFill>
              <a:latin typeface="Play"/>
              <a:ea typeface="Play"/>
              <a:cs typeface="Play"/>
              <a:sym typeface="Play"/>
            </a:endParaRPr>
          </a:p>
        </p:txBody>
      </p:sp>
      <p:pic>
        <p:nvPicPr>
          <p:cNvPr id="105" name="Google Shape;105;p19"/>
          <p:cNvPicPr preferRelativeResize="0"/>
          <p:nvPr/>
        </p:nvPicPr>
        <p:blipFill>
          <a:blip r:embed="rId3">
            <a:alphaModFix/>
          </a:blip>
          <a:stretch>
            <a:fillRect/>
          </a:stretch>
        </p:blipFill>
        <p:spPr>
          <a:xfrm>
            <a:off x="2991675" y="1279275"/>
            <a:ext cx="5881732" cy="3221475"/>
          </a:xfrm>
          <a:prstGeom prst="rect">
            <a:avLst/>
          </a:prstGeom>
          <a:noFill/>
          <a:ln cap="flat" cmpd="sng" w="9525">
            <a:solidFill>
              <a:schemeClr val="dk1"/>
            </a:solidFill>
            <a:prstDash val="solid"/>
            <a:round/>
            <a:headEnd len="sm" w="sm" type="none"/>
            <a:tailEnd len="sm" w="sm" type="none"/>
          </a:ln>
        </p:spPr>
      </p:pic>
      <p:cxnSp>
        <p:nvCxnSpPr>
          <p:cNvPr id="106" name="Google Shape;106;p19"/>
          <p:cNvCxnSpPr>
            <a:endCxn id="107" idx="0"/>
          </p:cNvCxnSpPr>
          <p:nvPr/>
        </p:nvCxnSpPr>
        <p:spPr>
          <a:xfrm flipH="1">
            <a:off x="1559700" y="2086525"/>
            <a:ext cx="5100" cy="478500"/>
          </a:xfrm>
          <a:prstGeom prst="straightConnector1">
            <a:avLst/>
          </a:prstGeom>
          <a:noFill/>
          <a:ln cap="flat" cmpd="sng" w="9525">
            <a:solidFill>
              <a:schemeClr val="dk1"/>
            </a:solidFill>
            <a:prstDash val="solid"/>
            <a:round/>
            <a:headEnd len="med" w="med" type="none"/>
            <a:tailEnd len="med" w="med" type="triangle"/>
          </a:ln>
        </p:spPr>
      </p:cxnSp>
      <p:sp>
        <p:nvSpPr>
          <p:cNvPr id="107" name="Google Shape;107;p19"/>
          <p:cNvSpPr txBox="1"/>
          <p:nvPr/>
        </p:nvSpPr>
        <p:spPr>
          <a:xfrm>
            <a:off x="271200" y="2565025"/>
            <a:ext cx="2577000" cy="153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rgbClr val="F5F5F7"/>
                </a:solidFill>
                <a:latin typeface="Play"/>
                <a:ea typeface="Play"/>
                <a:cs typeface="Play"/>
                <a:sym typeface="Play"/>
              </a:rPr>
              <a:t>A data structure for organizing objects based on their locations in a two-dimensional space.</a:t>
            </a:r>
            <a:endParaRPr>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0" l="3549" r="0" t="0"/>
          <a:stretch/>
        </p:blipFill>
        <p:spPr>
          <a:xfrm>
            <a:off x="336650" y="1283850"/>
            <a:ext cx="4112960" cy="2575800"/>
          </a:xfrm>
          <a:prstGeom prst="rect">
            <a:avLst/>
          </a:prstGeom>
          <a:noFill/>
          <a:ln cap="flat" cmpd="sng" w="9525">
            <a:solidFill>
              <a:schemeClr val="dk1"/>
            </a:solidFill>
            <a:prstDash val="solid"/>
            <a:round/>
            <a:headEnd len="sm" w="sm" type="none"/>
            <a:tailEnd len="sm" w="sm" type="none"/>
          </a:ln>
        </p:spPr>
      </p:pic>
      <p:sp>
        <p:nvSpPr>
          <p:cNvPr id="113" name="Google Shape;113;p20"/>
          <p:cNvSpPr txBox="1"/>
          <p:nvPr/>
        </p:nvSpPr>
        <p:spPr>
          <a:xfrm>
            <a:off x="5134150" y="1283850"/>
            <a:ext cx="3535500" cy="25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The quadtree partitioning strategy divides space into four quadrants at each level. When a quadrant contains more than one object, the tree subdivides that region into four smaller quadrants, adding a level to the tree.</a:t>
            </a:r>
            <a:endParaRPr>
              <a:solidFill>
                <a:schemeClr val="dk1"/>
              </a:solidFill>
              <a:latin typeface="Play"/>
              <a:ea typeface="Play"/>
              <a:cs typeface="Play"/>
              <a:sym typeface="Play"/>
            </a:endParaRPr>
          </a:p>
        </p:txBody>
      </p:sp>
      <p:cxnSp>
        <p:nvCxnSpPr>
          <p:cNvPr id="114" name="Google Shape;114;p20"/>
          <p:cNvCxnSpPr>
            <a:stCxn id="113" idx="1"/>
            <a:endCxn id="112" idx="3"/>
          </p:cNvCxnSpPr>
          <p:nvPr/>
        </p:nvCxnSpPr>
        <p:spPr>
          <a:xfrm rot="10800000">
            <a:off x="4449550" y="2571750"/>
            <a:ext cx="684600" cy="0"/>
          </a:xfrm>
          <a:prstGeom prst="straightConnector1">
            <a:avLst/>
          </a:prstGeom>
          <a:noFill/>
          <a:ln cap="flat" cmpd="sng" w="9525">
            <a:solidFill>
              <a:schemeClr val="dk1"/>
            </a:solidFill>
            <a:prstDash val="solid"/>
            <a:round/>
            <a:headEnd len="med" w="med" type="none"/>
            <a:tailEnd len="med" w="med" type="triangle"/>
          </a:ln>
        </p:spPr>
      </p:cxnSp>
      <p:sp>
        <p:nvSpPr>
          <p:cNvPr id="115" name="Google Shape;115;p20"/>
          <p:cNvSpPr txBox="1"/>
          <p:nvPr/>
        </p:nvSpPr>
        <p:spPr>
          <a:xfrm>
            <a:off x="336625" y="738775"/>
            <a:ext cx="4113000" cy="4002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500"/>
              </a:spcBef>
              <a:spcAft>
                <a:spcPts val="500"/>
              </a:spcAft>
              <a:buNone/>
            </a:pPr>
            <a:r>
              <a:rPr lang="en-GB">
                <a:solidFill>
                  <a:srgbClr val="FFFFFF"/>
                </a:solidFill>
                <a:latin typeface="Play"/>
                <a:ea typeface="Play"/>
                <a:cs typeface="Play"/>
                <a:sym typeface="Play"/>
              </a:rPr>
              <a:t>A similar partitioning is also known as a </a:t>
            </a:r>
            <a:r>
              <a:rPr i="1" lang="en-GB">
                <a:solidFill>
                  <a:srgbClr val="FFFFFF"/>
                </a:solidFill>
                <a:latin typeface="Play"/>
                <a:ea typeface="Play"/>
                <a:cs typeface="Play"/>
                <a:sym typeface="Play"/>
              </a:rPr>
              <a:t>Q-tree</a:t>
            </a:r>
            <a:r>
              <a:rPr lang="en-GB">
                <a:solidFill>
                  <a:srgbClr val="FFFFFF"/>
                </a:solidFill>
                <a:latin typeface="Play"/>
                <a:ea typeface="Play"/>
                <a:cs typeface="Play"/>
                <a:sym typeface="Play"/>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1" name="Google Shape;121;p21"/>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22" name="Google Shape;122;p21"/>
          <p:cNvCxnSpPr>
            <a:stCxn id="120" idx="2"/>
            <a:endCxn id="121"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23" name="Google Shape;123;p21"/>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